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3" r:id="rId4"/>
    <p:sldId id="262" r:id="rId5"/>
    <p:sldId id="26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GHAN Erin" initials="ME" lastIdx="1" clrIdx="0">
    <p:extLst>
      <p:ext uri="{19B8F6BF-5375-455C-9EA6-DF929625EA0E}">
        <p15:presenceInfo xmlns:p15="http://schemas.microsoft.com/office/powerpoint/2012/main" userId="S-1-5-21-1645522239-343818398-725345543-307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E247A"/>
    <a:srgbClr val="A2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1C22-934C-40DE-B954-02A04D317C2F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7F1-8F0D-4A80-83AD-50584F038A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info@ecam.f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info@ecam.f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 userDrawn="1"/>
        </p:nvSpPr>
        <p:spPr>
          <a:xfrm>
            <a:off x="1713000" y="5151438"/>
            <a:ext cx="1406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Auteur :</a:t>
            </a:r>
          </a:p>
          <a:p>
            <a:pPr>
              <a:lnSpc>
                <a:spcPct val="150000"/>
              </a:lnSpc>
            </a:pP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:</a:t>
            </a:r>
          </a:p>
          <a:p>
            <a:pPr>
              <a:lnSpc>
                <a:spcPct val="150000"/>
              </a:lnSpc>
            </a:pP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 :</a:t>
            </a:r>
          </a:p>
          <a:p>
            <a:pPr>
              <a:lnSpc>
                <a:spcPct val="150000"/>
              </a:lnSpc>
            </a:pP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:</a:t>
            </a:r>
          </a:p>
          <a:p>
            <a:pPr>
              <a:lnSpc>
                <a:spcPct val="150000"/>
              </a:lnSpc>
            </a:pP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:</a:t>
            </a:r>
            <a:endParaRPr kumimoji="0" lang="fr-FR" sz="1000" b="0" i="0" u="none" strike="noStrike" kern="1200" cap="none" normalizeH="0" baseline="0" dirty="0">
              <a:ln>
                <a:noFill/>
              </a:ln>
              <a:solidFill>
                <a:srgbClr val="91919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32911"/>
            <a:ext cx="12192000" cy="817284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342270"/>
            <a:ext cx="12192000" cy="4082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50222" y="52251"/>
            <a:ext cx="1896533" cy="1811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22C8B2-FCA1-9F4D-96F0-C112A9B11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7491" y="700178"/>
            <a:ext cx="2251465" cy="2031322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13900" y="5190766"/>
            <a:ext cx="2525243" cy="21642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 marL="668338" indent="0" algn="l">
              <a:buFontTx/>
              <a:buNone/>
              <a:defRPr sz="1400"/>
            </a:lvl2pPr>
            <a:lvl3pPr marL="1211263" indent="0" algn="l">
              <a:buFontTx/>
              <a:buNone/>
              <a:defRPr sz="1400"/>
            </a:lvl3pPr>
            <a:lvl4pPr marL="1752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fr-FR" dirty="0" err="1" smtClean="0"/>
              <a:t>PrenomNom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08900" y="5451940"/>
            <a:ext cx="2330244" cy="19983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 marL="668338" indent="0" algn="l">
              <a:buFontTx/>
              <a:buNone/>
              <a:defRPr sz="1400"/>
            </a:lvl2pPr>
            <a:lvl3pPr marL="1211263" indent="0" algn="l">
              <a:buFontTx/>
              <a:buNone/>
              <a:defRPr sz="1400"/>
            </a:lvl3pPr>
            <a:lvl4pPr marL="1752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35274" y="5681230"/>
            <a:ext cx="2703870" cy="197913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 marL="668338" indent="0" algn="l">
              <a:buFontTx/>
              <a:buNone/>
              <a:defRPr sz="1400"/>
            </a:lvl2pPr>
            <a:lvl3pPr marL="1211263" indent="0" algn="l">
              <a:buFontTx/>
              <a:buNone/>
              <a:defRPr sz="1400"/>
            </a:lvl3pPr>
            <a:lvl4pPr marL="1752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00745" y="5896521"/>
            <a:ext cx="2438398" cy="21208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 marL="668338" indent="0" algn="l">
              <a:buFontTx/>
              <a:buNone/>
              <a:defRPr sz="1400"/>
            </a:lvl2pPr>
            <a:lvl3pPr marL="1211263" indent="0" algn="l">
              <a:buFontTx/>
              <a:buNone/>
              <a:defRPr sz="1400"/>
            </a:lvl3pPr>
            <a:lvl4pPr marL="1752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fr-FR" dirty="0" smtClean="0"/>
              <a:t>Version</a:t>
            </a:r>
            <a:endParaRPr lang="fr-FR" dirty="0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35193" y="6123893"/>
            <a:ext cx="2603950" cy="22929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bg2">
                    <a:lumMod val="50000"/>
                  </a:schemeClr>
                </a:solidFill>
              </a:defRPr>
            </a:lvl1pPr>
            <a:lvl2pPr marL="668338" indent="0" algn="l">
              <a:buFontTx/>
              <a:buNone/>
              <a:defRPr sz="1400"/>
            </a:lvl2pPr>
            <a:lvl3pPr marL="1211263" indent="0" algn="l">
              <a:buFontTx/>
              <a:buNone/>
              <a:defRPr sz="1400"/>
            </a:lvl3pPr>
            <a:lvl4pPr marL="1752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428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6939"/>
          </a:xfrm>
          <a:prstGeom prst="rect">
            <a:avLst/>
          </a:prstGeom>
          <a:solidFill>
            <a:srgbClr val="2E2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94C4D-E55D-3047-B08E-270F8E868D4A}"/>
              </a:ext>
            </a:extLst>
          </p:cNvPr>
          <p:cNvSpPr/>
          <p:nvPr userDrawn="1"/>
        </p:nvSpPr>
        <p:spPr>
          <a:xfrm>
            <a:off x="2342653" y="5397116"/>
            <a:ext cx="6643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FFFF"/>
                </a:solidFill>
                <a:latin typeface="Montserrat" pitchFamily="2" charset="77"/>
              </a:rPr>
              <a:t>Ecole d’ingénieurs </a:t>
            </a:r>
            <a:r>
              <a:rPr lang="fr-FR" sz="2000" dirty="0" smtClean="0">
                <a:solidFill>
                  <a:srgbClr val="FFFFFF"/>
                </a:solidFill>
                <a:latin typeface="Montserrat" pitchFamily="2" charset="77"/>
              </a:rPr>
              <a:t>depuis 1900</a:t>
            </a:r>
            <a:endParaRPr lang="fr-FR" sz="2000" dirty="0">
              <a:solidFill>
                <a:srgbClr val="FFFFFF"/>
              </a:solidFill>
              <a:latin typeface="Montserrat" pitchFamily="2" charset="77"/>
              <a:ea typeface="Segoe UI Symbol" panose="020B0502040204020203" pitchFamily="34" charset="0"/>
            </a:endParaRPr>
          </a:p>
          <a:p>
            <a: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40, montée Saint-Barthélemy - 69321 LYON cedex 05</a:t>
            </a:r>
            <a:b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Tél. : 04 72 77 06 00 </a:t>
            </a:r>
            <a:r>
              <a:rPr lang="fr-FR" sz="1400" dirty="0">
                <a:solidFill>
                  <a:srgbClr val="FFFF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- </a:t>
            </a:r>
            <a:r>
              <a:rPr lang="fr-FR" sz="1400" dirty="0">
                <a:solidFill>
                  <a:srgbClr val="FFFFFF"/>
                </a:solidFill>
                <a:latin typeface="Segoe UI Symbol" panose="020B0502040204020203" pitchFamily="34" charset="0"/>
                <a:ea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info@ecam.fr</a:t>
            </a:r>
            <a:endParaRPr lang="fr-FR" sz="1400" dirty="0">
              <a:solidFill>
                <a:srgbClr val="FFFFFF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8E504B-6276-FC4C-A800-D06AE879F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31" y="5397116"/>
            <a:ext cx="1262188" cy="11387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A34B2A-3A98-054E-8C57-E5EB27C6F3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0250" y="4168587"/>
            <a:ext cx="571500" cy="622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235D4-63CC-8447-94AC-9A2F9254A7BD}"/>
              </a:ext>
            </a:extLst>
          </p:cNvPr>
          <p:cNvSpPr/>
          <p:nvPr userDrawn="1"/>
        </p:nvSpPr>
        <p:spPr>
          <a:xfrm>
            <a:off x="9205870" y="6466962"/>
            <a:ext cx="2070100" cy="391038"/>
          </a:xfrm>
          <a:prstGeom prst="rect">
            <a:avLst/>
          </a:prstGeom>
          <a:solidFill>
            <a:srgbClr val="AE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2E247A"/>
                </a:solidFill>
                <a:latin typeface="Montserrat" pitchFamily="2" charset="77"/>
              </a:rPr>
              <a:t>ecam.fr</a:t>
            </a:r>
            <a:endParaRPr lang="fr-FR" b="1" dirty="0">
              <a:solidFill>
                <a:srgbClr val="2E247A"/>
              </a:solidFill>
              <a:latin typeface="Montserrat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5A6841-262F-474A-B958-56F97DFC2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05869" y="5858553"/>
            <a:ext cx="2070100" cy="215900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09B706A-2DB9-3C4E-B930-D1D907057C45}"/>
              </a:ext>
            </a:extLst>
          </p:cNvPr>
          <p:cNvCxnSpPr/>
          <p:nvPr userDrawn="1"/>
        </p:nvCxnSpPr>
        <p:spPr>
          <a:xfrm>
            <a:off x="0" y="5397116"/>
            <a:ext cx="123508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1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7" y="10020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3225114"/>
            <a:ext cx="3932237" cy="26438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9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8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99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0222" y="52251"/>
            <a:ext cx="1896533" cy="1811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22C8B2-FCA1-9F4D-96F0-C112A9B11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7491" y="700178"/>
            <a:ext cx="2251465" cy="2031322"/>
          </a:xfrm>
          <a:prstGeom prst="rect">
            <a:avLst/>
          </a:prstGeom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0" y="4342270"/>
            <a:ext cx="12192000" cy="4082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0" y="3432911"/>
            <a:ext cx="12192000" cy="817284"/>
          </a:xfrm>
        </p:spPr>
        <p:txBody>
          <a:bodyPr anchor="t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69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7685" y="574811"/>
            <a:ext cx="9811045" cy="6904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647686" y="282834"/>
            <a:ext cx="9811045" cy="29197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</a:t>
            </a:r>
            <a:r>
              <a:rPr lang="fr-FR" dirty="0" err="1" smtClean="0"/>
              <a:t>sur-titres</a:t>
            </a:r>
            <a:r>
              <a:rPr lang="fr-FR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3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33866" y="0"/>
            <a:ext cx="12219516" cy="6434666"/>
          </a:xfrm>
          <a:prstGeom prst="rect">
            <a:avLst/>
          </a:prstGeom>
          <a:solidFill>
            <a:srgbClr val="2E2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8E504B-6276-FC4C-A800-D06AE879F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3790" y="551091"/>
            <a:ext cx="2186610" cy="19728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49123"/>
            <a:ext cx="10515600" cy="148748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0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166688" indent="0" algn="l">
              <a:buNone/>
              <a:defRPr sz="2400" b="1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 algn="l">
              <a:buNone/>
              <a:defRPr lang="fr-FR" sz="2400" b="1" kern="1200" dirty="0" smtClean="0">
                <a:solidFill>
                  <a:srgbClr val="2E24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6688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20015F"/>
              </a:buClr>
              <a:buSzPct val="70000"/>
              <a:buFont typeface="Wingdings 2" panose="05020102010507070707" pitchFamily="18" charset="2"/>
              <a:buNone/>
            </a:pPr>
            <a:r>
              <a:rPr lang="fr-FR" smtClean="0"/>
              <a:t>Modifier les styles du texte du masque</a:t>
            </a:r>
          </a:p>
          <a:p>
            <a:pPr marL="166688" lvl="1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20015F"/>
              </a:buClr>
              <a:buSzPct val="70000"/>
              <a:buFont typeface="Wingdings 2" panose="05020102010507070707" pitchFamily="18" charset="2"/>
              <a:buNone/>
            </a:pPr>
            <a:r>
              <a:rPr lang="fr-FR" smtClean="0"/>
              <a:t>Deuxième niveau</a:t>
            </a:r>
          </a:p>
          <a:p>
            <a:pPr marL="166688" lvl="2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20015F"/>
              </a:buClr>
              <a:buSzPct val="70000"/>
              <a:buFont typeface="Wingdings 2" panose="05020102010507070707" pitchFamily="18" charset="2"/>
              <a:buNone/>
            </a:pPr>
            <a:r>
              <a:rPr lang="fr-FR" smtClean="0"/>
              <a:t>Troisième niveau</a:t>
            </a:r>
          </a:p>
          <a:p>
            <a:pPr marL="166688" lvl="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20015F"/>
              </a:buClr>
              <a:buSzPct val="70000"/>
              <a:buFont typeface="Wingdings 2" panose="05020102010507070707" pitchFamily="18" charset="2"/>
              <a:buNone/>
            </a:pPr>
            <a:r>
              <a:rPr lang="fr-FR" smtClean="0"/>
              <a:t>Quatrième niveau</a:t>
            </a:r>
          </a:p>
          <a:p>
            <a:pPr marL="166688" lvl="4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20015F"/>
              </a:buClr>
              <a:buSzPct val="70000"/>
              <a:buFont typeface="Wingdings 2" panose="05020102010507070707" pitchFamily="18" charset="2"/>
              <a:buNone/>
            </a:pPr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22EB5CC-B567-4CD6-A532-3F605804C9FF}" type="slidenum">
              <a:rPr lang="fr-FR" smtClean="0"/>
              <a:pPr/>
              <a:t>‹N°›</a:t>
            </a:fld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647685" y="574811"/>
            <a:ext cx="9811045" cy="6904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647686" y="282834"/>
            <a:ext cx="9811045" cy="29197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</a:t>
            </a:r>
            <a:r>
              <a:rPr lang="fr-FR" dirty="0" err="1" smtClean="0"/>
              <a:t>sur-titres</a:t>
            </a:r>
            <a:r>
              <a:rPr lang="fr-FR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67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67880" y="1872135"/>
            <a:ext cx="8690849" cy="4328368"/>
          </a:xfrm>
        </p:spPr>
        <p:txBody>
          <a:bodyPr/>
          <a:lstStyle>
            <a:lvl1pPr>
              <a:buClr>
                <a:srgbClr val="A2BFC6"/>
              </a:buClr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r="37655"/>
          <a:stretch/>
        </p:blipFill>
        <p:spPr>
          <a:xfrm>
            <a:off x="0" y="0"/>
            <a:ext cx="2187146" cy="64918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366619-980E-6148-A7EC-F546D78B8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231" y="276225"/>
            <a:ext cx="1203524" cy="108584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79373" y="6492875"/>
            <a:ext cx="407773" cy="365125"/>
          </a:xfrm>
          <a:prstGeom prst="rect">
            <a:avLst/>
          </a:prstGeom>
          <a:solidFill>
            <a:srgbClr val="A2BFC6"/>
          </a:solidFill>
          <a:ln>
            <a:solidFill>
              <a:srgbClr val="A2BF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767881" y="574811"/>
            <a:ext cx="8690849" cy="6904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2767882" y="282834"/>
            <a:ext cx="8690849" cy="29197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</a:t>
            </a:r>
            <a:r>
              <a:rPr lang="fr-FR" dirty="0" err="1" smtClean="0"/>
              <a:t>sur-titres</a:t>
            </a:r>
            <a:r>
              <a:rPr lang="fr-FR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29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25/03/2021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47685" y="574811"/>
            <a:ext cx="9811045" cy="6904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1647686" y="282834"/>
            <a:ext cx="9811045" cy="29197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</a:t>
            </a:r>
            <a:r>
              <a:rPr lang="fr-FR" dirty="0" err="1" smtClean="0"/>
              <a:t>sur-titres</a:t>
            </a:r>
            <a:r>
              <a:rPr lang="fr-FR" dirty="0" smtClean="0"/>
              <a:t>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99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6939"/>
          </a:xfrm>
          <a:prstGeom prst="rect">
            <a:avLst/>
          </a:prstGeom>
          <a:solidFill>
            <a:srgbClr val="2E2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94C4D-E55D-3047-B08E-270F8E868D4A}"/>
              </a:ext>
            </a:extLst>
          </p:cNvPr>
          <p:cNvSpPr/>
          <p:nvPr userDrawn="1"/>
        </p:nvSpPr>
        <p:spPr>
          <a:xfrm>
            <a:off x="2342653" y="5397116"/>
            <a:ext cx="6643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FFFF"/>
                </a:solidFill>
                <a:latin typeface="Montserrat" pitchFamily="2" charset="77"/>
              </a:rPr>
              <a:t>Ecole d’ingénieurs </a:t>
            </a:r>
            <a:r>
              <a:rPr lang="fr-FR" sz="2000" dirty="0" smtClean="0">
                <a:solidFill>
                  <a:srgbClr val="FFFFFF"/>
                </a:solidFill>
                <a:latin typeface="Montserrat" pitchFamily="2" charset="77"/>
              </a:rPr>
              <a:t>depuis 1900</a:t>
            </a:r>
            <a:endParaRPr lang="fr-FR" sz="2000" dirty="0">
              <a:solidFill>
                <a:srgbClr val="FFFFFF"/>
              </a:solidFill>
              <a:latin typeface="Montserrat" pitchFamily="2" charset="77"/>
              <a:ea typeface="Segoe UI Symbol" panose="020B0502040204020203" pitchFamily="34" charset="0"/>
            </a:endParaRPr>
          </a:p>
          <a:p>
            <a: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40, montée Saint-Barthélemy - 69321 LYON cedex 05</a:t>
            </a:r>
            <a:b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r>
              <a:rPr lang="fr-FR" sz="1400" dirty="0">
                <a:solidFill>
                  <a:srgbClr val="90B2BA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Tél. : 04 72 77 06 00 </a:t>
            </a:r>
            <a:r>
              <a:rPr lang="fr-FR" sz="1400" dirty="0">
                <a:solidFill>
                  <a:srgbClr val="FFFFFF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- </a:t>
            </a:r>
            <a:r>
              <a:rPr lang="fr-FR" sz="1400" dirty="0">
                <a:solidFill>
                  <a:srgbClr val="FFFFFF"/>
                </a:solidFill>
                <a:latin typeface="Segoe UI Symbol" panose="020B0502040204020203" pitchFamily="34" charset="0"/>
                <a:ea typeface="Segoe UI Symbol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info@ecam.fr</a:t>
            </a:r>
            <a:endParaRPr lang="fr-FR" sz="1400" dirty="0">
              <a:solidFill>
                <a:srgbClr val="FFFFFF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8C394A09-1B2B-C940-9ABE-CE8A10CB39E2}"/>
              </a:ext>
            </a:extLst>
          </p:cNvPr>
          <p:cNvSpPr txBox="1">
            <a:spLocks/>
          </p:cNvSpPr>
          <p:nvPr userDrawn="1"/>
        </p:nvSpPr>
        <p:spPr>
          <a:xfrm>
            <a:off x="2342653" y="1715699"/>
            <a:ext cx="7506694" cy="1846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E247A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Merci </a:t>
            </a:r>
            <a:r>
              <a:rPr lang="fr-FR" sz="4000" dirty="0" smtClean="0">
                <a:solidFill>
                  <a:schemeClr val="bg1"/>
                </a:solidFill>
              </a:rPr>
              <a:t/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de </a:t>
            </a:r>
            <a:r>
              <a:rPr lang="fr-FR" sz="4000" dirty="0">
                <a:solidFill>
                  <a:schemeClr val="bg1"/>
                </a:solidFill>
              </a:rPr>
              <a:t>votre attention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78E504B-6276-FC4C-A800-D06AE879F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031" y="5397116"/>
            <a:ext cx="1262188" cy="11387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A34B2A-3A98-054E-8C57-E5EB27C6F3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0250" y="4168587"/>
            <a:ext cx="571500" cy="622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235D4-63CC-8447-94AC-9A2F9254A7BD}"/>
              </a:ext>
            </a:extLst>
          </p:cNvPr>
          <p:cNvSpPr/>
          <p:nvPr userDrawn="1"/>
        </p:nvSpPr>
        <p:spPr>
          <a:xfrm>
            <a:off x="9205870" y="6466962"/>
            <a:ext cx="2070100" cy="391038"/>
          </a:xfrm>
          <a:prstGeom prst="rect">
            <a:avLst/>
          </a:prstGeom>
          <a:solidFill>
            <a:srgbClr val="AE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2E247A"/>
                </a:solidFill>
                <a:latin typeface="Montserrat" pitchFamily="2" charset="77"/>
              </a:rPr>
              <a:t>ecam.fr</a:t>
            </a:r>
            <a:endParaRPr lang="fr-FR" b="1" dirty="0">
              <a:solidFill>
                <a:srgbClr val="2E247A"/>
              </a:solidFill>
              <a:latin typeface="Montserrat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5A6841-262F-474A-B958-56F97DFC2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05869" y="5858553"/>
            <a:ext cx="2070100" cy="215900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09B706A-2DB9-3C4E-B930-D1D907057C45}"/>
              </a:ext>
            </a:extLst>
          </p:cNvPr>
          <p:cNvCxnSpPr/>
          <p:nvPr userDrawn="1"/>
        </p:nvCxnSpPr>
        <p:spPr>
          <a:xfrm>
            <a:off x="0" y="5397116"/>
            <a:ext cx="123508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69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D9AFFE-9119-0A48-AEBC-A48AE400D00A}"/>
              </a:ext>
            </a:extLst>
          </p:cNvPr>
          <p:cNvSpPr/>
          <p:nvPr userDrawn="1"/>
        </p:nvSpPr>
        <p:spPr>
          <a:xfrm>
            <a:off x="1797705" y="6485467"/>
            <a:ext cx="10394295" cy="372533"/>
          </a:xfrm>
          <a:prstGeom prst="rect">
            <a:avLst/>
          </a:prstGeom>
          <a:solidFill>
            <a:srgbClr val="2E2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47686" y="276225"/>
            <a:ext cx="9811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7266" y="1839383"/>
            <a:ext cx="10891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366619-980E-6148-A7EC-F546D78B840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9231" y="276225"/>
            <a:ext cx="1203524" cy="10858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3AD73D-1C74-B548-BED8-05AA6633D8A8}"/>
              </a:ext>
            </a:extLst>
          </p:cNvPr>
          <p:cNvSpPr/>
          <p:nvPr userDrawn="1"/>
        </p:nvSpPr>
        <p:spPr>
          <a:xfrm>
            <a:off x="0" y="6485468"/>
            <a:ext cx="1797705" cy="372532"/>
          </a:xfrm>
          <a:prstGeom prst="rect">
            <a:avLst/>
          </a:prstGeom>
          <a:solidFill>
            <a:srgbClr val="A2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2E247A"/>
                </a:solidFill>
                <a:latin typeface="Montserrat" pitchFamily="2" charset="77"/>
              </a:rPr>
              <a:t> </a:t>
            </a:r>
            <a:r>
              <a:rPr lang="fr-FR" sz="1600" b="1" dirty="0" smtClean="0">
                <a:solidFill>
                  <a:srgbClr val="2E247A"/>
                </a:solidFill>
                <a:latin typeface="Montserrat" pitchFamily="2" charset="77"/>
              </a:rPr>
              <a:t> </a:t>
            </a:r>
            <a:r>
              <a:rPr lang="fr-FR" sz="1600" b="1" dirty="0">
                <a:solidFill>
                  <a:srgbClr val="2E247A"/>
                </a:solidFill>
                <a:latin typeface="Montserrat" pitchFamily="2" charset="77"/>
              </a:rPr>
              <a:t>ecam.fr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96863" y="64918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280DF-59BA-4989-BCDA-CC7B2C61A1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18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2BF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25/03/2021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46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fr-FR" sz="3600" kern="1200" dirty="0">
          <a:solidFill>
            <a:srgbClr val="2E24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39738" indent="-273050" algn="l" defTabSz="914400" rtl="0" eaLnBrk="1" latinLnBrk="0" hangingPunct="1">
        <a:lnSpc>
          <a:spcPct val="90000"/>
        </a:lnSpc>
        <a:spcBef>
          <a:spcPct val="0"/>
        </a:spcBef>
        <a:buClr>
          <a:srgbClr val="20015F"/>
        </a:buClr>
        <a:buSzPct val="70000"/>
        <a:buFont typeface="Wingdings 2" panose="05020102010507070707" pitchFamily="18" charset="2"/>
        <a:buChar char="¢"/>
        <a:defRPr lang="fr-FR" sz="2800" kern="1200" dirty="0" smtClean="0">
          <a:solidFill>
            <a:srgbClr val="2E24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marL="89693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2BFC6"/>
        </a:buClr>
        <a:buFont typeface="Arial" panose="020B0604020202020204" pitchFamily="34" charset="0"/>
        <a:buChar char="•"/>
        <a:tabLst>
          <a:tab pos="982663" algn="l"/>
        </a:tabLst>
        <a:defRPr sz="22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398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1524000" algn="l"/>
        </a:tabLst>
        <a:defRPr sz="2000" kern="1200">
          <a:solidFill>
            <a:srgbClr val="2E24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8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black@ecam.fr" TargetMode="External"/><Relationship Id="rId2" Type="http://schemas.openxmlformats.org/officeDocument/2006/relationships/hyperlink" Target="mailto:erin.monaghan@ecam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32911"/>
            <a:ext cx="12192000" cy="1317618"/>
          </a:xfrm>
        </p:spPr>
        <p:txBody>
          <a:bodyPr>
            <a:normAutofit fontScale="90000"/>
          </a:bodyPr>
          <a:lstStyle/>
          <a:p>
            <a:r>
              <a:rPr lang="fr-FR" dirty="0"/>
              <a:t>Présentation du </a:t>
            </a:r>
            <a:r>
              <a:rPr lang="fr-FR" b="1" dirty="0"/>
              <a:t>Pôle SME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Société</a:t>
            </a:r>
            <a:r>
              <a:rPr lang="fr-FR" dirty="0"/>
              <a:t>, </a:t>
            </a:r>
            <a:r>
              <a:rPr lang="fr-FR" dirty="0" smtClean="0"/>
              <a:t>Management </a:t>
            </a:r>
            <a:r>
              <a:rPr lang="fr-FR" dirty="0"/>
              <a:t>et Entrepreneuriat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Erin MONAGHAN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Pôle SME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1.0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Rentrée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Eras Medium ITC" panose="020B0602030504020804" pitchFamily="34" charset="0"/>
              </a:rPr>
              <a:t>Equipe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latin typeface="Eras Medium ITC" panose="020B0602030504020804" pitchFamily="34" charset="0"/>
              </a:rPr>
              <a:t>Responsable du pôle: </a:t>
            </a:r>
            <a:r>
              <a:rPr lang="fr-FR" dirty="0">
                <a:latin typeface="Eras Medium ITC" panose="020B0602030504020804" pitchFamily="34" charset="0"/>
              </a:rPr>
              <a:t>Erin </a:t>
            </a:r>
            <a:r>
              <a:rPr lang="fr-FR" dirty="0" smtClean="0">
                <a:latin typeface="Eras Medium ITC" panose="020B0602030504020804" pitchFamily="34" charset="0"/>
              </a:rPr>
              <a:t>MONAGHAN</a:t>
            </a:r>
          </a:p>
          <a:p>
            <a:pPr marL="0" indent="0">
              <a:buNone/>
            </a:pPr>
            <a:endParaRPr lang="fr-FR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Eras Medium ITC" panose="020B0602030504020804" pitchFamily="34" charset="0"/>
              </a:rPr>
              <a:t>Enseignants chercheurs: </a:t>
            </a:r>
          </a:p>
          <a:p>
            <a:r>
              <a:rPr lang="fr-FR" dirty="0">
                <a:latin typeface="Eras Medium ITC" panose="020B0602030504020804" pitchFamily="34" charset="0"/>
              </a:rPr>
              <a:t>Zahir MESSAOUDENE</a:t>
            </a:r>
          </a:p>
          <a:p>
            <a:r>
              <a:rPr lang="fr-FR" dirty="0">
                <a:latin typeface="Eras Medium ITC" panose="020B0602030504020804" pitchFamily="34" charset="0"/>
              </a:rPr>
              <a:t>Andry </a:t>
            </a:r>
            <a:r>
              <a:rPr lang="fr-FR" dirty="0" smtClean="0">
                <a:latin typeface="Eras Medium ITC" panose="020B0602030504020804" pitchFamily="34" charset="0"/>
              </a:rPr>
              <a:t>RASOLOFOARISOA</a:t>
            </a:r>
          </a:p>
          <a:p>
            <a:pPr marL="166688" indent="0">
              <a:buNone/>
            </a:pPr>
            <a:endParaRPr lang="fr-FR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Eras Medium ITC" panose="020B0602030504020804" pitchFamily="34" charset="0"/>
              </a:rPr>
              <a:t>Responsable des langues: </a:t>
            </a:r>
            <a:r>
              <a:rPr lang="fr-FR" dirty="0">
                <a:latin typeface="Eras Medium ITC" panose="020B0602030504020804" pitchFamily="34" charset="0"/>
              </a:rPr>
              <a:t>Claire </a:t>
            </a:r>
            <a:r>
              <a:rPr lang="fr-FR" dirty="0" smtClean="0">
                <a:latin typeface="Eras Medium ITC" panose="020B0602030504020804" pitchFamily="34" charset="0"/>
              </a:rPr>
              <a:t>BLACK</a:t>
            </a:r>
          </a:p>
          <a:p>
            <a:pPr marL="0" indent="0">
              <a:buNone/>
            </a:pPr>
            <a:endParaRPr lang="fr-FR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Eras Medium ITC" panose="020B0602030504020804" pitchFamily="34" charset="0"/>
              </a:rPr>
              <a:t>Equipe langue:</a:t>
            </a:r>
          </a:p>
          <a:p>
            <a:r>
              <a:rPr lang="fr-FR" dirty="0">
                <a:latin typeface="Eras Medium ITC" panose="020B0602030504020804" pitchFamily="34" charset="0"/>
              </a:rPr>
              <a:t>Frances CARRARA – professeur d’anglais</a:t>
            </a:r>
          </a:p>
          <a:p>
            <a:r>
              <a:rPr lang="fr-FR" dirty="0">
                <a:latin typeface="Eras Medium ITC" panose="020B0602030504020804" pitchFamily="34" charset="0"/>
              </a:rPr>
              <a:t>Cindy PETIT – professeur d’anglais</a:t>
            </a:r>
          </a:p>
          <a:p>
            <a:r>
              <a:rPr lang="fr-FR" dirty="0">
                <a:latin typeface="Eras Medium ITC" panose="020B0602030504020804" pitchFamily="34" charset="0"/>
              </a:rPr>
              <a:t>Sarah PORTER – professeur d’anglais et coordinatrice de programmes courts </a:t>
            </a:r>
            <a:endParaRPr lang="fr-FR" dirty="0" smtClean="0">
              <a:latin typeface="Eras Medium ITC" panose="020B0602030504020804" pitchFamily="34" charset="0"/>
            </a:endParaRPr>
          </a:p>
          <a:p>
            <a:pPr marL="166688" indent="0">
              <a:buNone/>
            </a:pPr>
            <a:endParaRPr lang="fr-FR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Eras Medium ITC" panose="020B0602030504020804" pitchFamily="34" charset="0"/>
              </a:rPr>
              <a:t>Coach sportif: </a:t>
            </a:r>
            <a:r>
              <a:rPr lang="fr-FR" dirty="0" smtClean="0">
                <a:latin typeface="Eras Medium ITC" panose="020B0602030504020804" pitchFamily="34" charset="0"/>
              </a:rPr>
              <a:t>Leo Di Franco</a:t>
            </a:r>
            <a:endParaRPr lang="fr-FR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fr-FR" dirty="0">
              <a:latin typeface="Eras Medium ITC" panose="020B0602030504020804" pitchFamily="34" charset="0"/>
            </a:endParaRPr>
          </a:p>
          <a:p>
            <a:r>
              <a:rPr lang="fr-FR" dirty="0">
                <a:latin typeface="Eras Medium ITC" panose="020B0602030504020804" pitchFamily="34" charset="0"/>
              </a:rPr>
              <a:t>50 vacataires 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8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323" y="825520"/>
            <a:ext cx="3932237" cy="1600200"/>
          </a:xfrm>
        </p:spPr>
        <p:txBody>
          <a:bodyPr/>
          <a:lstStyle/>
          <a:p>
            <a:r>
              <a:rPr lang="fr-FR" sz="2800" b="1" kern="0" dirty="0">
                <a:solidFill>
                  <a:srgbClr val="2E3192"/>
                </a:solidFill>
                <a:latin typeface="Eras Demi ITC" pitchFamily="34" charset="0"/>
                <a:cs typeface="+mj-cs"/>
              </a:rPr>
              <a:t>Localisation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25/03/2021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35" y="704393"/>
            <a:ext cx="9247265" cy="5787421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322" y="2425720"/>
            <a:ext cx="3932237" cy="2643874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95000"/>
            </a:pPr>
            <a:r>
              <a:rPr lang="fr-FR" sz="18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Nous sommes </a:t>
            </a:r>
            <a:r>
              <a:rPr lang="fr-FR" sz="1800" kern="0" dirty="0" smtClean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situés </a:t>
            </a:r>
            <a:r>
              <a:rPr lang="fr-FR" sz="18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au Bâtiment L Horizon, à côté de la cafétéria du Crous.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009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kern="0" dirty="0">
                <a:solidFill>
                  <a:srgbClr val="2E3192"/>
                </a:solidFill>
                <a:latin typeface="Eras Demi ITC" pitchFamily="34" charset="0"/>
                <a:cs typeface="+mj-cs"/>
              </a:rPr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95000"/>
              <a:buFont typeface="Wingdings 3" panose="05040102010807070707" pitchFamily="18" charset="2"/>
              <a:buChar char=""/>
            </a:pPr>
            <a:r>
              <a:rPr lang="fr-FR" sz="2400" kern="0" dirty="0" smtClean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Nos cours sont axes sur le savoir-être </a:t>
            </a:r>
            <a:r>
              <a:rPr lang="fr-FR" sz="24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de nos </a:t>
            </a:r>
            <a:r>
              <a:rPr lang="fr-FR" sz="2400" kern="0" dirty="0" smtClean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étudiants, </a:t>
            </a:r>
            <a:r>
              <a:rPr lang="fr-FR" sz="24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en </a:t>
            </a:r>
            <a:r>
              <a:rPr lang="fr-FR" sz="2400" kern="0" dirty="0" smtClean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favorisant leur </a:t>
            </a:r>
            <a:r>
              <a:rPr lang="fr-FR" sz="24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développement personnel, professionnel, culturel et </a:t>
            </a:r>
            <a:r>
              <a:rPr lang="fr-FR" sz="2400" kern="0" dirty="0">
                <a:solidFill>
                  <a:srgbClr val="2E3192"/>
                </a:solidFill>
                <a:latin typeface="Eras Medium ITC"/>
              </a:rPr>
              <a:t>linguistique </a:t>
            </a:r>
            <a:r>
              <a:rPr lang="fr-FR" sz="2400" kern="0" dirty="0">
                <a:solidFill>
                  <a:srgbClr val="000099"/>
                </a:solidFill>
                <a:latin typeface="Eras Medium ITC"/>
              </a:rPr>
              <a:t>et en leur apportant des qualités managériales et d’animation:</a:t>
            </a:r>
            <a:r>
              <a:rPr lang="fr-FR" sz="2400" kern="0" dirty="0" smtClean="0">
                <a:solidFill>
                  <a:srgbClr val="000099"/>
                </a:solidFill>
                <a:latin typeface="Eras Medium ITC"/>
                <a:ea typeface="+mn-ea"/>
                <a:cs typeface="+mn-cs"/>
              </a:rPr>
              <a:t> </a:t>
            </a:r>
            <a:r>
              <a:rPr lang="fr-FR" sz="2400" kern="0" dirty="0">
                <a:solidFill>
                  <a:srgbClr val="000099"/>
                </a:solidFill>
                <a:latin typeface="Eras Medium ITC"/>
                <a:ea typeface="+mn-ea"/>
                <a:cs typeface="+mn-cs"/>
              </a:rPr>
              <a:t>: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99"/>
                </a:solidFill>
                <a:latin typeface="Eras Medium ITC"/>
              </a:rPr>
              <a:t>Développer une base des connaissances </a:t>
            </a:r>
            <a:r>
              <a:rPr lang="fr-FR" kern="0" dirty="0" smtClean="0">
                <a:solidFill>
                  <a:srgbClr val="000099"/>
                </a:solidFill>
                <a:latin typeface="Eras Medium ITC"/>
              </a:rPr>
              <a:t>non-scientifiques </a:t>
            </a:r>
            <a:r>
              <a:rPr lang="fr-FR" kern="0" dirty="0">
                <a:solidFill>
                  <a:srgbClr val="000099"/>
                </a:solidFill>
                <a:latin typeface="Eras Medium ITC"/>
              </a:rPr>
              <a:t>: géopolitique, psychologie, sociologie, anthropologie, etc.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99"/>
                </a:solidFill>
                <a:latin typeface="Eras Medium ITC"/>
              </a:rPr>
              <a:t>Cultiver l’esprit entrepreneurial et développer le savoir d'entreprise: management, finance, marketing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99"/>
                </a:solidFill>
                <a:latin typeface="Eras Medium ITC"/>
              </a:rPr>
              <a:t>Acquérir les soft </a:t>
            </a:r>
            <a:r>
              <a:rPr lang="fr-FR" kern="0" dirty="0" err="1">
                <a:solidFill>
                  <a:srgbClr val="000099"/>
                </a:solidFill>
                <a:latin typeface="Eras Medium ITC"/>
              </a:rPr>
              <a:t>skills</a:t>
            </a:r>
            <a:r>
              <a:rPr lang="fr-FR" kern="0" dirty="0">
                <a:solidFill>
                  <a:srgbClr val="000099"/>
                </a:solidFill>
                <a:latin typeface="Eras Medium ITC"/>
              </a:rPr>
              <a:t> : capacités d’analyse, synthèse, hauteur de vue, discernement, aptitudes à communiquer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99"/>
                </a:solidFill>
                <a:latin typeface="Eras Medium ITC"/>
              </a:rPr>
              <a:t>Accroitre les compétences clés afin de réussir leur recherche du stage et premier emploi </a:t>
            </a:r>
            <a:endParaRPr lang="fr-FR" kern="0" dirty="0" smtClean="0">
              <a:solidFill>
                <a:srgbClr val="000099"/>
              </a:solidFill>
              <a:latin typeface="Eras Medium ITC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99"/>
                </a:solidFill>
                <a:latin typeface="Eras Medium ITC"/>
              </a:rPr>
              <a:t>Créer des savoir faire et savoir être managériaux et d’animation </a:t>
            </a:r>
            <a:r>
              <a:rPr lang="fr-FR" kern="0" dirty="0" smtClean="0">
                <a:solidFill>
                  <a:srgbClr val="000099"/>
                </a:solidFill>
                <a:latin typeface="Eras Medium ITC"/>
              </a:rPr>
              <a:t>d’équipes</a:t>
            </a:r>
            <a:endParaRPr lang="fr-FR" kern="0" dirty="0">
              <a:solidFill>
                <a:srgbClr val="000099"/>
              </a:solidFill>
              <a:latin typeface="Eras Medium ITC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25/03/2021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4</a:t>
            </a:fld>
            <a:endParaRPr lang="fr-FR"/>
          </a:p>
        </p:txBody>
      </p:sp>
      <p:sp>
        <p:nvSpPr>
          <p:cNvPr id="6" name="Sous-titr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kern="0" dirty="0">
                <a:solidFill>
                  <a:srgbClr val="2E3192"/>
                </a:solidFill>
                <a:latin typeface="Eras Demi ITC" pitchFamily="34" charset="0"/>
                <a:cs typeface="+mj-cs"/>
              </a:rPr>
              <a:t>Nous Contacter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95000"/>
              <a:buFont typeface="Wingdings 3" panose="05040102010807070707" pitchFamily="18" charset="2"/>
              <a:buChar char=""/>
            </a:pPr>
            <a:r>
              <a:rPr lang="fr-FR" sz="24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Erin MONAGHAN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  <a:hlinkClick r:id="rId2"/>
              </a:rPr>
              <a:t>erin.monaghan@ecam.fr</a:t>
            </a:r>
            <a:endParaRPr lang="fr-FR" kern="0" dirty="0">
              <a:solidFill>
                <a:srgbClr val="000000">
                  <a:lumMod val="75000"/>
                  <a:lumOff val="25000"/>
                </a:srgbClr>
              </a:solidFill>
              <a:latin typeface="Eras Medium ITC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04.72.77.06.95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Toutes questions </a:t>
            </a:r>
            <a:r>
              <a:rPr lang="fr-FR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concernant </a:t>
            </a: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les formations non-linguistiques, le gestion du pôle, la recherche, et les partenariats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endParaRPr lang="fr-FR" kern="0" dirty="0">
              <a:solidFill>
                <a:srgbClr val="000000">
                  <a:lumMod val="75000"/>
                  <a:lumOff val="25000"/>
                </a:srgbClr>
              </a:solidFill>
              <a:latin typeface="Eras Medium ITC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endParaRPr lang="fr-FR" kern="0" dirty="0">
              <a:solidFill>
                <a:srgbClr val="000000">
                  <a:lumMod val="75000"/>
                  <a:lumOff val="25000"/>
                </a:srgbClr>
              </a:solidFill>
              <a:latin typeface="Eras Medium ITC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3192"/>
              </a:buClr>
              <a:buSzPct val="95000"/>
              <a:buFont typeface="Wingdings 3" panose="05040102010807070707" pitchFamily="18" charset="2"/>
              <a:buChar char=""/>
            </a:pPr>
            <a:r>
              <a:rPr lang="fr-FR" sz="2400" kern="0" dirty="0">
                <a:solidFill>
                  <a:srgbClr val="2E3192"/>
                </a:solidFill>
                <a:latin typeface="Eras Medium ITC"/>
                <a:ea typeface="+mn-ea"/>
                <a:cs typeface="+mn-cs"/>
              </a:rPr>
              <a:t>Claire BLACK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  <a:hlinkClick r:id="rId3"/>
              </a:rPr>
              <a:t>claire.black@ecam.fr</a:t>
            </a:r>
            <a:endParaRPr lang="fr-FR" kern="0" dirty="0">
              <a:solidFill>
                <a:srgbClr val="000000">
                  <a:lumMod val="75000"/>
                  <a:lumOff val="25000"/>
                </a:srgbClr>
              </a:solidFill>
              <a:latin typeface="Eras Medium ITC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04.72.77.06.01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Pct val="85000"/>
              <a:buFont typeface="Wingdings 3" panose="05040102010807070707" pitchFamily="18" charset="2"/>
              <a:buChar char="u"/>
              <a:tabLst/>
            </a:pPr>
            <a:r>
              <a:rPr lang="fr-FR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Eras Medium ITC"/>
              </a:rPr>
              <a:t>Toutes questions concernant les formations linguistiques et l’équipe langue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25/03/2021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280DF-59BA-4989-BCDA-CC7B2C61A105}" type="slidenum">
              <a:rPr lang="fr-FR" smtClean="0"/>
              <a:t>5</a:t>
            </a:fld>
            <a:endParaRPr lang="fr-FR"/>
          </a:p>
        </p:txBody>
      </p:sp>
      <p:sp>
        <p:nvSpPr>
          <p:cNvPr id="6" name="Sous-titr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CAM LaSalle">
      <a:dk1>
        <a:srgbClr val="676768"/>
      </a:dk1>
      <a:lt1>
        <a:sysClr val="window" lastClr="FFFFFF"/>
      </a:lt1>
      <a:dk2>
        <a:srgbClr val="211452"/>
      </a:dk2>
      <a:lt2>
        <a:srgbClr val="E7E6E6"/>
      </a:lt2>
      <a:accent1>
        <a:srgbClr val="5B9BD5"/>
      </a:accent1>
      <a:accent2>
        <a:srgbClr val="EA5B0C"/>
      </a:accent2>
      <a:accent3>
        <a:srgbClr val="676768"/>
      </a:accent3>
      <a:accent4>
        <a:srgbClr val="D1941D"/>
      </a:accent4>
      <a:accent5>
        <a:srgbClr val="AEC7CD"/>
      </a:accent5>
      <a:accent6>
        <a:srgbClr val="776AA9"/>
      </a:accent6>
      <a:hlink>
        <a:srgbClr val="776AA9"/>
      </a:hlink>
      <a:folHlink>
        <a:srgbClr val="A72F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39AB2846-57BF-4DB2-8367-67B488635FE2}" vid="{BD075C45-9176-4546-BB56-7C618FAB4D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COM-ECAM_LaSalle_FR-Modele</Template>
  <TotalTime>76</TotalTime>
  <Words>237</Words>
  <Application>Microsoft Office PowerPoint</Application>
  <PresentationFormat>Grand écran</PresentationFormat>
  <Paragraphs>48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Eras Demi ITC</vt:lpstr>
      <vt:lpstr>Eras Medium ITC</vt:lpstr>
      <vt:lpstr>Montserrat</vt:lpstr>
      <vt:lpstr>Segoe UI Symbol</vt:lpstr>
      <vt:lpstr>Wingdings 2</vt:lpstr>
      <vt:lpstr>Wingdings 3</vt:lpstr>
      <vt:lpstr>Thème Office</vt:lpstr>
      <vt:lpstr>Présentation du Pôle SME  Société, Management et Entrepreneuriat </vt:lpstr>
      <vt:lpstr>Equipe </vt:lpstr>
      <vt:lpstr>Localisation</vt:lpstr>
      <vt:lpstr>Objectifs</vt:lpstr>
      <vt:lpstr>Nous Contacter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Pôle SME Société, Management et Entrepreneuriat</dc:title>
  <dc:creator>MONAGHAN Erin</dc:creator>
  <cp:lastModifiedBy>ROTA Hugo</cp:lastModifiedBy>
  <cp:revision>9</cp:revision>
  <dcterms:created xsi:type="dcterms:W3CDTF">2021-07-21T14:00:31Z</dcterms:created>
  <dcterms:modified xsi:type="dcterms:W3CDTF">2021-09-14T09:50:33Z</dcterms:modified>
</cp:coreProperties>
</file>